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  <p:sldId id="268" r:id="rId14"/>
    <p:sldId id="273" r:id="rId15"/>
    <p:sldId id="269" r:id="rId16"/>
    <p:sldId id="270" r:id="rId17"/>
    <p:sldId id="271" r:id="rId18"/>
    <p:sldId id="272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305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4:25:53.6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409 1 24575,'-3'3'0,"-7"7"0,-8 7 0,-9 10 0,-3 7 0,-9 5 0,-3 3 0,0 3 0,3-3 0,3-6 0,4-10 0,6-5 0,3-7 0,6-2 0,3-4 0,4-3-8191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4:26:07.91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24575,'1'3'0,"-1"1"0,1-1 0,-1 0 0,1 1 0,0-1 0,1 0 0,-1 0 0,0 1 0,1-1 0,0 0 0,0 0 0,0-1 0,0 1 0,0 0 0,3 2 0,7 7 0,0-2 0,15 11 0,-5-4 0,8 11 0,-18-16 0,20 15 0,-31-26-45,0-1-1,0 1 1,-1 0-1,1-1 1,0 1-1,0-1 1,0 1-1,0-1 1,-1 0-1,1 1 1,0-1-1,0 0 1,0 0-1,0 0 1,0 1-1,0-1 1,0 0-1,0 0 1,0 0-1,0 0 1,0-1-1,0 1 1,0 0-1,0 0 0,0-1 1,0 1-1,0 0 1,-1-1-1,3 0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4:26:12.73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24575,'0'151'0,"2"-150"0,4-5 0,7-11 0,-9 10 0,1-3-91,2 2 0,-1-1 0,1 1 0,0 0 0,0 0 0,1 1 0,0 0 0,0 0 0,0 1 0,1 0 0,-1 0 0,1 1 0,0 0 0,11-2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4:43:21.650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4611 24575,'0'-6'0,"1"0"0,0 0 0,1 1 0,-1-1 0,1 0 0,0 1 0,1-1 0,-1 1 0,6-8 0,-3 4 0,230-475 0,54-151 0,-127 346 0,-42 88 0,-41 65 0,-31 55 0,-4-3 0,35-95 0,90-247 0,-49 167 0,-79 168 0,16-29 0,-43 95 0,29-51 0,56-75 0,350-381 0,-208 245 0,-152 176 0,-58 76 0,65-55 0,-17 17 0,-70 63 0,1 2 0,0-1 0,0 2 0,0-1 0,1 1 0,0 1 0,1 0 0,-1 0 0,1 1 0,0 1 0,0 0 0,15-3 0,-20 6 0,-1-2 0,1 1 0,-1-1 0,0 0 0,0 0 0,0 0 0,9-8 0,-8 6 0,1 0 0,0 1 0,14-7 0,-6 6 0,-13 5 0,0-1 0,0 1 0,0-1 0,0 0 0,0 0 0,0 0 0,-1-1 0,1 1 0,0-1 0,-1 0 0,4-2 0,-6 4-29,1-1 0,-1 1 0,0 0 0,0 0 0,0-1 0,0 1 0,0 0 0,0 0 0,0-1 0,0 1 0,0 0 0,0 0 0,0 0 0,0-1 0,0 1-1,0 0 1,0 0 0,0-1 0,-1 1 0,1 0 0,0 0 0,0-1 0,0 1 0,0 0 0,0 0 0,0 0 0,-1 0 0,1-1 0,0 1 0,0 0 0,0 0 0,0 0 0,-1 0 0,1-1 0,0 1 0,0 0-1,-1 0 1,1 0 0,0 0 0,0 0 0,0 0 0,-1 0 0,1 0 0,0 0 0,0 0 0,-1 0 0,-7-3-6797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4:43:23.696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 0 24575,'1'1'0,"0"-1"0,0 0 0,0 1 0,0-1 0,0 1 0,0-1 0,0 1 0,0 0 0,0-1 0,0 1 0,0 0 0,1 1 0,5 4 0,23 9 0,1 0 0,48 15 0,2 1 0,-55-20 0,0 2 0,-1 1 0,45 33 0,-56-38 0,0 0 0,0-1 0,1-1 0,17 6 0,-14-5 0,0 0 0,22 13 0,9 8-1365,-39-24-5461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4:43:25.886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122 0 24575,'0'4'0,"1"4"0,-1 0 0,0 0 0,-1 0 0,0 0 0,0 0 0,-1-1 0,0 1 0,-5 13 0,-1-4 0,1 0 0,0 1 0,1-1 0,-5 29 0,8-30 0,-12 29 0,-1 7 0,9-22 0,2 1 0,1-1 0,1 52 0,3-75-151,1-1-1,-2 1 0,1 0 0,-1 0 1,0 0-1,0 0 0,-1-1 1,-2 9-1,-4 0-6674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4:44:02.815"/>
    </inkml:context>
    <inkml:brush xml:id="br0">
      <inkml:brushProperty name="width" value="0.05" units="cm"/>
      <inkml:brushProperty name="height" value="0.05" units="cm"/>
      <inkml:brushProperty name="color" value="#004F8B"/>
    </inkml:brush>
  </inkml:definitions>
  <inkml:trace contextRef="#ctx0" brushRef="#br0">0 1 24575,'0'0'-8191</inkml:trace>
</inkml:ink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577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769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4310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618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690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2790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9859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95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558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705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0133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4660C1-3367-46DD-92B4-8C753E9C7ED5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D05F6A7-7B51-4F79-8BD1-CF7DD3CEB6A1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627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customXml" Target="../ink/ink2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customXml" Target="../ink/ink1.xml"/><Relationship Id="rId10" Type="http://schemas.openxmlformats.org/officeDocument/2006/relationships/image" Target="../media/image19.png"/><Relationship Id="rId4" Type="http://schemas.openxmlformats.org/officeDocument/2006/relationships/image" Target="../media/image16.png"/><Relationship Id="rId9" Type="http://schemas.openxmlformats.org/officeDocument/2006/relationships/customXml" Target="../ink/ink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25.png"/><Relationship Id="rId7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.xml"/><Relationship Id="rId11" Type="http://schemas.openxmlformats.org/officeDocument/2006/relationships/image" Target="../media/image29.png"/><Relationship Id="rId5" Type="http://schemas.openxmlformats.org/officeDocument/2006/relationships/image" Target="../media/image26.png"/><Relationship Id="rId10" Type="http://schemas.openxmlformats.org/officeDocument/2006/relationships/customXml" Target="../ink/ink7.xml"/><Relationship Id="rId4" Type="http://schemas.openxmlformats.org/officeDocument/2006/relationships/customXml" Target="../ink/ink4.xml"/><Relationship Id="rId9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307D22-4210-43B3-1B82-90D2F621AB8A}"/>
              </a:ext>
            </a:extLst>
          </p:cNvPr>
          <p:cNvSpPr/>
          <p:nvPr/>
        </p:nvSpPr>
        <p:spPr>
          <a:xfrm>
            <a:off x="2699359" y="2273473"/>
            <a:ext cx="6363222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FastAPI</a:t>
            </a:r>
            <a:endParaRPr lang="en-US" sz="8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85095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ABBC95-705F-AC86-0092-B46A205E6898}"/>
              </a:ext>
            </a:extLst>
          </p:cNvPr>
          <p:cNvSpPr txBox="1"/>
          <p:nvPr/>
        </p:nvSpPr>
        <p:spPr>
          <a:xfrm>
            <a:off x="475989" y="344467"/>
            <a:ext cx="114112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WSGI (Web Server Gateway Interface) and ASGI (Asynchronous Server Gateway Interface) are both specifications for Python web applications, but they cater to different needs and use cases. Here’s a comparison of the two:</a:t>
            </a:r>
          </a:p>
          <a:p>
            <a:pPr algn="just"/>
            <a:r>
              <a:rPr lang="en-GB" sz="1200" dirty="0"/>
              <a:t>Key Differences</a:t>
            </a:r>
          </a:p>
          <a:p>
            <a:pPr algn="just"/>
            <a:r>
              <a:rPr lang="en-GB" sz="1200" dirty="0"/>
              <a:t>1. Concurrency Model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WSGI:</a:t>
            </a:r>
          </a:p>
          <a:p>
            <a:pPr algn="just"/>
            <a:endParaRPr lang="en-GB" sz="1200" dirty="0"/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Synchronous model.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Handles one request at a time per worker.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Suitable for traditional web applications that do not require real-time capabilities.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GB" sz="1200" dirty="0"/>
          </a:p>
          <a:p>
            <a:pPr algn="just"/>
            <a:r>
              <a:rPr lang="en-GB" sz="1200" dirty="0"/>
              <a:t>ASGI: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Asynchronous model.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Supports handling multiple requests concurrently using asynchronous programming (e.g., async and await).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Ideal for applications requiring real-time features, such as </a:t>
            </a:r>
            <a:r>
              <a:rPr lang="en-GB" sz="1200" dirty="0" err="1"/>
              <a:t>WebSockets</a:t>
            </a:r>
            <a:r>
              <a:rPr lang="en-GB" sz="1200" dirty="0"/>
              <a:t> or long-lived connections.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2. Use Cases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WSGI:</a:t>
            </a:r>
          </a:p>
          <a:p>
            <a:pPr algn="just"/>
            <a:endParaRPr lang="en-GB" sz="1200" dirty="0"/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Best for standard web applications (e.g., Django, Flask).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Suitable for applications that do not need to handle many simultaneous connections or real-time updates.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ASGI:</a:t>
            </a:r>
          </a:p>
          <a:p>
            <a:pPr algn="just"/>
            <a:endParaRPr lang="en-GB" sz="1200" dirty="0"/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Designed for modern applications that need to handle </a:t>
            </a:r>
            <a:r>
              <a:rPr lang="en-GB" sz="1200" dirty="0" err="1"/>
              <a:t>WebSockets</a:t>
            </a:r>
            <a:r>
              <a:rPr lang="en-GB" sz="1200" dirty="0"/>
              <a:t>, HTTP/2, and other asynchronous protocols.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GB" sz="1200" dirty="0"/>
              <a:t>Used in frameworks like </a:t>
            </a:r>
            <a:r>
              <a:rPr lang="en-GB" sz="1200" dirty="0" err="1"/>
              <a:t>FastAPI</a:t>
            </a:r>
            <a:r>
              <a:rPr lang="en-GB" sz="1200" dirty="0"/>
              <a:t> and Django Channels, which require real-time capabilities.</a:t>
            </a:r>
          </a:p>
          <a:p>
            <a:pPr algn="just"/>
            <a:endParaRPr lang="en-GB" sz="1200" dirty="0"/>
          </a:p>
          <a:p>
            <a:pPr algn="just"/>
            <a:endParaRPr lang="en-GB" sz="1200" dirty="0"/>
          </a:p>
          <a:p>
            <a:pPr algn="just"/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229474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3940C4-9587-7D70-491C-6022812C8E92}"/>
              </a:ext>
            </a:extLst>
          </p:cNvPr>
          <p:cNvSpPr txBox="1"/>
          <p:nvPr/>
        </p:nvSpPr>
        <p:spPr>
          <a:xfrm>
            <a:off x="350729" y="244258"/>
            <a:ext cx="9857983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3. Framework Support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WSGI: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Supported by many traditional frameworks like Flask, Django (in its standard form), and Pyramid.</a:t>
            </a:r>
          </a:p>
          <a:p>
            <a:pPr algn="just"/>
            <a:endParaRPr lang="en-GB" sz="1200" dirty="0"/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ASGI: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Supported by frameworks designed for asynchronous programming, such as </a:t>
            </a:r>
            <a:r>
              <a:rPr lang="en-GB" sz="1200" dirty="0" err="1"/>
              <a:t>FastAPI</a:t>
            </a:r>
            <a:r>
              <a:rPr lang="en-GB" sz="1200" dirty="0"/>
              <a:t>, Starlette, and the newer versions of Django (with Channels).</a:t>
            </a:r>
          </a:p>
          <a:p>
            <a:pPr algn="just"/>
            <a:endParaRPr lang="en-GB" sz="1200" dirty="0"/>
          </a:p>
          <a:p>
            <a:pPr algn="just"/>
            <a:endParaRPr lang="en-GB" sz="1200" dirty="0"/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4. Performance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WSGI: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May be limited by the synchronous nature, potentially leading to performance bottlenecks under heavy load.</a:t>
            </a:r>
          </a:p>
          <a:p>
            <a:pPr algn="just"/>
            <a:endParaRPr lang="en-GB" sz="1200" dirty="0"/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ASGI: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Can handle many connections simultaneously, making it more efficient for I/O-bound applications.</a:t>
            </a:r>
          </a:p>
          <a:p>
            <a:pPr algn="just"/>
            <a:endParaRPr lang="en-GB" sz="1200" dirty="0"/>
          </a:p>
          <a:p>
            <a:pPr algn="just"/>
            <a:endParaRPr lang="en-GB" sz="1200" dirty="0"/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Summary</a:t>
            </a:r>
          </a:p>
          <a:p>
            <a:pPr algn="just"/>
            <a:endParaRPr lang="en-GB" sz="1200" dirty="0"/>
          </a:p>
          <a:p>
            <a:pPr algn="just"/>
            <a:r>
              <a:rPr lang="en-GB" sz="1200" dirty="0"/>
              <a:t>WSGI is suitable for traditional synchronous web applications, while ASGI is designed for modern, asynchronous applications that require concurrency and real-time features. Choosing between them depends on the specific needs of your application.</a:t>
            </a:r>
          </a:p>
          <a:p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3617688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D9B55D-347D-66B3-A816-168C3A0E9AA6}"/>
              </a:ext>
            </a:extLst>
          </p:cNvPr>
          <p:cNvSpPr txBox="1"/>
          <p:nvPr/>
        </p:nvSpPr>
        <p:spPr>
          <a:xfrm>
            <a:off x="501041" y="313151"/>
            <a:ext cx="4020855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🚀</a:t>
            </a:r>
            <a:r>
              <a:rPr lang="en-GB" sz="1400" b="1" dirty="0"/>
              <a:t> Asynchronous Programming in </a:t>
            </a:r>
            <a:r>
              <a:rPr lang="en-GB" sz="1400" b="1" dirty="0" err="1"/>
              <a:t>FastAPI</a:t>
            </a:r>
            <a:r>
              <a:rPr lang="en-GB" sz="1400" b="1" dirty="0"/>
              <a:t> – </a:t>
            </a:r>
          </a:p>
          <a:p>
            <a:endParaRPr lang="en-GB" sz="1400" b="1" dirty="0"/>
          </a:p>
          <a:p>
            <a:r>
              <a:rPr lang="en-GB" sz="1400" dirty="0" err="1"/>
              <a:t>FastAPI</a:t>
            </a:r>
            <a:r>
              <a:rPr lang="en-GB" sz="1400" dirty="0"/>
              <a:t> allows the use of </a:t>
            </a:r>
            <a:r>
              <a:rPr lang="en-GB" sz="1400" b="1" dirty="0"/>
              <a:t>`async` and `await</a:t>
            </a:r>
            <a:r>
              <a:rPr lang="en-GB" sz="1400" dirty="0"/>
              <a:t>` to define asynchronous path operations, enabling non-blocking I/O operations that can significantly improve performance, especially in high-concurrency applications. </a:t>
            </a:r>
          </a:p>
          <a:p>
            <a:endParaRPr lang="en-GB" sz="1400" dirty="0"/>
          </a:p>
          <a:p>
            <a:r>
              <a:rPr lang="en-GB" sz="1400" dirty="0"/>
              <a:t>📚 </a:t>
            </a:r>
            <a:r>
              <a:rPr lang="en-GB" sz="1400" b="1" dirty="0"/>
              <a:t>Using `async def` - </a:t>
            </a:r>
          </a:p>
          <a:p>
            <a:r>
              <a:rPr lang="en-GB" sz="1400" dirty="0"/>
              <a:t>By using `</a:t>
            </a:r>
            <a:r>
              <a:rPr lang="en-GB" sz="1400" b="1" dirty="0"/>
              <a:t>async def</a:t>
            </a:r>
            <a:r>
              <a:rPr lang="en-GB" sz="1400" dirty="0"/>
              <a:t>` for endpoint functions, </a:t>
            </a:r>
            <a:r>
              <a:rPr lang="en-GB" sz="1400" dirty="0" err="1"/>
              <a:t>FastAPI</a:t>
            </a:r>
            <a:r>
              <a:rPr lang="en-GB" sz="1400" dirty="0"/>
              <a:t> can effectively manage requests that involve waiting for external resources, making it crucial for building efficient APIs</a:t>
            </a:r>
          </a:p>
          <a:p>
            <a:endParaRPr lang="en-GB" sz="1400" dirty="0"/>
          </a:p>
          <a:p>
            <a:r>
              <a:rPr lang="en-GB" sz="1400" b="1" dirty="0"/>
              <a:t>🛠️ Best Practices </a:t>
            </a:r>
          </a:p>
          <a:p>
            <a:r>
              <a:rPr lang="en-GB" sz="1400" dirty="0"/>
              <a:t>It is recommended to use `</a:t>
            </a:r>
            <a:r>
              <a:rPr lang="en-GB" sz="1400" b="1" dirty="0"/>
              <a:t>async</a:t>
            </a:r>
            <a:r>
              <a:rPr lang="en-GB" sz="1400" dirty="0"/>
              <a:t>` in all non-trivial endpoint definitions and </a:t>
            </a:r>
            <a:r>
              <a:rPr lang="en-GB" sz="1400" b="1" dirty="0"/>
              <a:t>`await</a:t>
            </a:r>
            <a:r>
              <a:rPr lang="en-GB" sz="1400" dirty="0"/>
              <a:t>` for I/O-bound tasks like HTTP requests to prevent blocking the event loop, ensuring responsive applications. </a:t>
            </a:r>
            <a:endParaRPr lang="en-IN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E31369-19AE-35B0-696E-9FB0449D9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30" y="313151"/>
            <a:ext cx="6417296" cy="481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739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A5AE13-5DD6-7D5A-8F9B-2945CBE23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0" y="87355"/>
            <a:ext cx="5807680" cy="21989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5EC77D5-5BCE-2E6A-06E6-FDD823450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67" y="2073490"/>
            <a:ext cx="8959177" cy="391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06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291D11E-08D3-06D2-7338-0E2089C4E9D9}"/>
              </a:ext>
            </a:extLst>
          </p:cNvPr>
          <p:cNvSpPr/>
          <p:nvPr/>
        </p:nvSpPr>
        <p:spPr>
          <a:xfrm>
            <a:off x="2592888" y="638827"/>
            <a:ext cx="2642991" cy="526094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CRUD</a:t>
            </a:r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3608E2-E502-90D5-ABDB-0AB443932F29}"/>
              </a:ext>
            </a:extLst>
          </p:cNvPr>
          <p:cNvSpPr/>
          <p:nvPr/>
        </p:nvSpPr>
        <p:spPr>
          <a:xfrm>
            <a:off x="450937" y="1822537"/>
            <a:ext cx="1252603" cy="6325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CREATE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1C9D72-E62B-F19C-F14E-6F72D057E7D4}"/>
              </a:ext>
            </a:extLst>
          </p:cNvPr>
          <p:cNvSpPr/>
          <p:nvPr/>
        </p:nvSpPr>
        <p:spPr>
          <a:xfrm>
            <a:off x="4189956" y="1822537"/>
            <a:ext cx="1252603" cy="63256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UPDATE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93D78D-223D-1390-D867-172C8CA67939}"/>
              </a:ext>
            </a:extLst>
          </p:cNvPr>
          <p:cNvSpPr/>
          <p:nvPr/>
        </p:nvSpPr>
        <p:spPr>
          <a:xfrm>
            <a:off x="2283912" y="1822537"/>
            <a:ext cx="1252603" cy="63256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RETRIEVE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91B63B-F2D8-C204-450B-75A1E86E8E7C}"/>
              </a:ext>
            </a:extLst>
          </p:cNvPr>
          <p:cNvSpPr/>
          <p:nvPr/>
        </p:nvSpPr>
        <p:spPr>
          <a:xfrm>
            <a:off x="6096000" y="1822537"/>
            <a:ext cx="1252603" cy="632564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DELETE</a:t>
            </a:r>
            <a:endParaRPr lang="en-IN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6F972C-6718-4BF5-FB4B-1C1EC3C44375}"/>
              </a:ext>
            </a:extLst>
          </p:cNvPr>
          <p:cNvCxnSpPr/>
          <p:nvPr/>
        </p:nvCxnSpPr>
        <p:spPr>
          <a:xfrm flipH="1">
            <a:off x="1628384" y="1246340"/>
            <a:ext cx="1828800" cy="469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67F654-F5FC-3DCB-F5EC-8EA689D8E083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2910214" y="1299576"/>
            <a:ext cx="791228" cy="5229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7BFFCC6-B4DE-FF52-7E15-C86465328B1B}"/>
              </a:ext>
            </a:extLst>
          </p:cNvPr>
          <p:cNvCxnSpPr>
            <a:cxnSpLocks/>
          </p:cNvCxnSpPr>
          <p:nvPr/>
        </p:nvCxnSpPr>
        <p:spPr>
          <a:xfrm>
            <a:off x="4018767" y="1258866"/>
            <a:ext cx="584548" cy="515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046020C-094C-2F87-4FB5-7FD69B29E0C5}"/>
              </a:ext>
            </a:extLst>
          </p:cNvPr>
          <p:cNvCxnSpPr>
            <a:cxnSpLocks/>
          </p:cNvCxnSpPr>
          <p:nvPr/>
        </p:nvCxnSpPr>
        <p:spPr>
          <a:xfrm>
            <a:off x="4263025" y="1180579"/>
            <a:ext cx="2231720" cy="605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92CDFCF-A354-3E25-985A-6AFA521A6EBB}"/>
              </a:ext>
            </a:extLst>
          </p:cNvPr>
          <p:cNvSpPr/>
          <p:nvPr/>
        </p:nvSpPr>
        <p:spPr>
          <a:xfrm>
            <a:off x="1221288" y="4064696"/>
            <a:ext cx="1371600" cy="85177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Client</a:t>
            </a:r>
            <a:endParaRPr lang="en-IN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08D6B0B-E52E-A0EB-90F8-BF288965E30D}"/>
              </a:ext>
            </a:extLst>
          </p:cNvPr>
          <p:cNvCxnSpPr>
            <a:cxnSpLocks/>
          </p:cNvCxnSpPr>
          <p:nvPr/>
        </p:nvCxnSpPr>
        <p:spPr>
          <a:xfrm flipV="1">
            <a:off x="6652363" y="3776598"/>
            <a:ext cx="762000" cy="626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284BF32-8244-E61F-DB83-432EEFCD50C6}"/>
              </a:ext>
            </a:extLst>
          </p:cNvPr>
          <p:cNvSpPr/>
          <p:nvPr/>
        </p:nvSpPr>
        <p:spPr>
          <a:xfrm>
            <a:off x="5123145" y="4064696"/>
            <a:ext cx="1371600" cy="85177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Server</a:t>
            </a:r>
            <a:endParaRPr lang="en-IN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067184D-5D15-E477-8526-D29C37C3B163}"/>
              </a:ext>
            </a:extLst>
          </p:cNvPr>
          <p:cNvCxnSpPr/>
          <p:nvPr/>
        </p:nvCxnSpPr>
        <p:spPr>
          <a:xfrm>
            <a:off x="2910213" y="4490581"/>
            <a:ext cx="182462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A50B257-E162-6CA8-3CAF-46F433A9B0A8}"/>
              </a:ext>
            </a:extLst>
          </p:cNvPr>
          <p:cNvSpPr txBox="1"/>
          <p:nvPr/>
        </p:nvSpPr>
        <p:spPr>
          <a:xfrm>
            <a:off x="3457183" y="4171167"/>
            <a:ext cx="1045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HTTP</a:t>
            </a:r>
            <a:endParaRPr lang="en-IN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77C9466-CF68-CE2C-550F-B9CE8C8C5B37}"/>
              </a:ext>
            </a:extLst>
          </p:cNvPr>
          <p:cNvCxnSpPr>
            <a:cxnSpLocks/>
          </p:cNvCxnSpPr>
          <p:nvPr/>
        </p:nvCxnSpPr>
        <p:spPr>
          <a:xfrm>
            <a:off x="6652363" y="4540499"/>
            <a:ext cx="806886" cy="375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117797A-C847-C728-AF5D-8D51A02A343A}"/>
              </a:ext>
            </a:extLst>
          </p:cNvPr>
          <p:cNvSpPr/>
          <p:nvPr/>
        </p:nvSpPr>
        <p:spPr>
          <a:xfrm>
            <a:off x="7578247" y="3363238"/>
            <a:ext cx="1108553" cy="5323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Static</a:t>
            </a:r>
            <a:endParaRPr lang="en-IN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997D4D6-1000-585C-A944-55F94235BB06}"/>
              </a:ext>
            </a:extLst>
          </p:cNvPr>
          <p:cNvSpPr/>
          <p:nvPr/>
        </p:nvSpPr>
        <p:spPr>
          <a:xfrm>
            <a:off x="7578247" y="4650287"/>
            <a:ext cx="1108553" cy="532357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Dynamic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D900510-9DC6-1C32-0602-222E30FAD72C}"/>
              </a:ext>
            </a:extLst>
          </p:cNvPr>
          <p:cNvSpPr txBox="1"/>
          <p:nvPr/>
        </p:nvSpPr>
        <p:spPr>
          <a:xfrm>
            <a:off x="9025002" y="4650287"/>
            <a:ext cx="19916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Instagram</a:t>
            </a:r>
            <a:endParaRPr lang="en-IN" dirty="0"/>
          </a:p>
          <a:p>
            <a:r>
              <a:rPr lang="en-IN" dirty="0"/>
              <a:t>Facebook (interactive, posting comments, hitting likes)</a:t>
            </a:r>
            <a:endParaRPr lang="en-GB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3AD7209-0D00-4E3A-11E8-492C55A04557}"/>
              </a:ext>
            </a:extLst>
          </p:cNvPr>
          <p:cNvSpPr txBox="1"/>
          <p:nvPr/>
        </p:nvSpPr>
        <p:spPr>
          <a:xfrm>
            <a:off x="9070932" y="3352800"/>
            <a:ext cx="1991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Blog</a:t>
            </a:r>
          </a:p>
          <a:p>
            <a:r>
              <a:rPr lang="en-GB" dirty="0"/>
              <a:t>Govt. Websites</a:t>
            </a:r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B1D7AB3-8A81-AAFC-C06C-132859624ECB}"/>
              </a:ext>
            </a:extLst>
          </p:cNvPr>
          <p:cNvSpPr txBox="1"/>
          <p:nvPr/>
        </p:nvSpPr>
        <p:spPr>
          <a:xfrm>
            <a:off x="7716034" y="5235704"/>
            <a:ext cx="876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Website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436463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 Expert's Guide to CRUD vs REST: Making Complex Simple — Wallarm">
            <a:extLst>
              <a:ext uri="{FF2B5EF4-FFF2-40B4-BE49-F238E27FC236}">
                <a16:creationId xmlns:a16="http://schemas.microsoft.com/office/drawing/2014/main" id="{79DFDA8C-646A-C590-1342-F2792FE4A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27" y="351903"/>
            <a:ext cx="6289240" cy="2522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ilding a CRUD API with Node.js. The backend is the central component of…  | by Rahul B | Medium">
            <a:extLst>
              <a:ext uri="{FF2B5EF4-FFF2-40B4-BE49-F238E27FC236}">
                <a16:creationId xmlns:a16="http://schemas.microsoft.com/office/drawing/2014/main" id="{85908531-64E6-FD99-9E6F-DCEE9272D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2745" y="2454058"/>
            <a:ext cx="7739284" cy="363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8716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CE4BD0-C96E-06FD-3A46-887F856507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643"/>
            <a:ext cx="5911097" cy="15893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0CDCE0-83F8-F3F7-76B1-1E1921E74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311" y="3969080"/>
            <a:ext cx="5475658" cy="22642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4CF196-638F-9468-5307-CA59800FF4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20" y="1923654"/>
            <a:ext cx="6934381" cy="175808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CBA8C7F-7C44-F067-680F-FA40A2D61F22}"/>
              </a:ext>
            </a:extLst>
          </p:cNvPr>
          <p:cNvCxnSpPr/>
          <p:nvPr/>
        </p:nvCxnSpPr>
        <p:spPr>
          <a:xfrm flipH="1">
            <a:off x="2022954" y="1835972"/>
            <a:ext cx="162838" cy="175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B48E456-27BD-C9E2-D7F1-3E7BE6F4D676}"/>
                  </a:ext>
                </a:extLst>
              </p14:cNvPr>
              <p14:cNvContentPartPr/>
              <p14:nvPr/>
            </p14:nvContentPartPr>
            <p14:xfrm>
              <a:off x="2796352" y="1972672"/>
              <a:ext cx="147240" cy="1375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B48E456-27BD-C9E2-D7F1-3E7BE6F4D67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87712" y="1964032"/>
                <a:ext cx="16488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33BE7AC-B822-5645-0FB6-03C0E0681BC5}"/>
                  </a:ext>
                </a:extLst>
              </p14:cNvPr>
              <p14:cNvContentPartPr/>
              <p14:nvPr/>
            </p14:nvContentPartPr>
            <p14:xfrm>
              <a:off x="2780512" y="2060152"/>
              <a:ext cx="72360" cy="673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33BE7AC-B822-5645-0FB6-03C0E0681BC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71512" y="2051512"/>
                <a:ext cx="900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0816DE1-D8FA-F45E-160D-BF2D251A8E72}"/>
                  </a:ext>
                </a:extLst>
              </p14:cNvPr>
              <p14:cNvContentPartPr/>
              <p14:nvPr/>
            </p14:nvContentPartPr>
            <p14:xfrm>
              <a:off x="2780512" y="2097952"/>
              <a:ext cx="54360" cy="5508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0816DE1-D8FA-F45E-160D-BF2D251A8E7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71512" y="2088952"/>
                <a:ext cx="72000" cy="7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412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631925-782C-7F9B-CF5F-D684E9C61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67" y="66902"/>
            <a:ext cx="6254006" cy="40060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703FEA-053D-C828-46FA-2C2C5E593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907"/>
          <a:stretch>
            <a:fillRect/>
          </a:stretch>
        </p:blipFill>
        <p:spPr>
          <a:xfrm>
            <a:off x="106800" y="4272700"/>
            <a:ext cx="5666163" cy="18086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A02621-B017-D85F-CF13-2C3F5C185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528" y="101761"/>
            <a:ext cx="6536472" cy="39363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F3B273-8855-29D7-6101-82A504DA61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759" y="3750037"/>
            <a:ext cx="6656074" cy="214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7226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DA4442-BFAA-51D7-E099-CB90B9B4A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4" y="92678"/>
            <a:ext cx="6254006" cy="50184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507BBF-98C5-0868-9812-9F0DAA9FA2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110" y="2475183"/>
            <a:ext cx="5887890" cy="387425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F9A3B61-957C-20F1-09F0-98DABB0B0D95}"/>
              </a:ext>
            </a:extLst>
          </p:cNvPr>
          <p:cNvGrpSpPr/>
          <p:nvPr/>
        </p:nvGrpSpPr>
        <p:grpSpPr>
          <a:xfrm>
            <a:off x="5461072" y="2818312"/>
            <a:ext cx="1098360" cy="1785240"/>
            <a:chOff x="5461072" y="2818312"/>
            <a:chExt cx="1098360" cy="17852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89E31D9-D5CB-9A95-9E4F-63360C81B24C}"/>
                    </a:ext>
                  </a:extLst>
                </p14:cNvPr>
                <p14:cNvContentPartPr/>
                <p14:nvPr/>
              </p14:nvContentPartPr>
              <p14:xfrm>
                <a:off x="5461072" y="2943592"/>
                <a:ext cx="1053720" cy="165996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89E31D9-D5CB-9A95-9E4F-63360C81B24C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452432" y="2934592"/>
                  <a:ext cx="1071360" cy="1677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E3E64E13-1030-1E31-A913-DCF14B80CE32}"/>
                    </a:ext>
                  </a:extLst>
                </p14:cNvPr>
                <p14:cNvContentPartPr/>
                <p14:nvPr/>
              </p14:nvContentPartPr>
              <p14:xfrm>
                <a:off x="6338032" y="2818312"/>
                <a:ext cx="221400" cy="11124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E3E64E13-1030-1E31-A913-DCF14B80CE32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329392" y="2809312"/>
                  <a:ext cx="239040" cy="12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B6CB2298-E0CB-A967-B597-26D6D044C3D4}"/>
                    </a:ext>
                  </a:extLst>
                </p14:cNvPr>
                <p14:cNvContentPartPr/>
                <p14:nvPr/>
              </p14:nvContentPartPr>
              <p14:xfrm>
                <a:off x="6513352" y="2949712"/>
                <a:ext cx="44640" cy="20628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B6CB2298-E0CB-A967-B597-26D6D044C3D4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504352" y="2940712"/>
                  <a:ext cx="62280" cy="2239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08E0666-FF4B-29E5-CF7A-F3B6CD72AE68}"/>
                  </a:ext>
                </a:extLst>
              </p14:cNvPr>
              <p14:cNvContentPartPr/>
              <p14:nvPr/>
            </p14:nvContentPartPr>
            <p14:xfrm>
              <a:off x="5066872" y="1183552"/>
              <a:ext cx="36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08E0666-FF4B-29E5-CF7A-F3B6CD72AE6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57872" y="117491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0847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7699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49BC31-A252-85A2-E613-ECFF023BB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36" y="525160"/>
            <a:ext cx="10902328" cy="580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2084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1276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679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846EED-3E0C-468C-5CD2-C8AF417A6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18" y="0"/>
            <a:ext cx="11125491" cy="55409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BBFBE5-1954-5D80-E24D-3BD4E23083F1}"/>
              </a:ext>
            </a:extLst>
          </p:cNvPr>
          <p:cNvSpPr txBox="1"/>
          <p:nvPr/>
        </p:nvSpPr>
        <p:spPr>
          <a:xfrm>
            <a:off x="1872641" y="5317299"/>
            <a:ext cx="5592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Frontend and the Backend are tightly coupled with each other and contained with in a single folder. </a:t>
            </a:r>
            <a:br>
              <a:rPr lang="en-GB" sz="1200" dirty="0"/>
            </a:br>
            <a:r>
              <a:rPr lang="en-GB" sz="1200" dirty="0"/>
              <a:t>Any small change with in any file will affect the entire application.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2724128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813436-DCA3-33D0-FD9B-FC3343325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896" y="78655"/>
            <a:ext cx="10102207" cy="607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1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BA7491-F439-B80E-DCBA-62FDD3B82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88" y="0"/>
            <a:ext cx="11294224" cy="617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645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49D618-D52B-30C1-93E7-EDB77BEFC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54" y="128985"/>
            <a:ext cx="10782582" cy="591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548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A3783B-2D74-409B-7B7A-F5009EB617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68" y="106471"/>
            <a:ext cx="11000302" cy="589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73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E54D48-1DA0-6038-ADF6-A5B90237B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19" y="172837"/>
            <a:ext cx="10847141" cy="578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61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CDA4BA-0E99-68F3-2A72-FB6CEFC40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75" y="254816"/>
            <a:ext cx="10921809" cy="600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0344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2463</TotalTime>
  <Words>482</Words>
  <Application>Microsoft Office PowerPoint</Application>
  <PresentationFormat>Widescreen</PresentationFormat>
  <Paragraphs>82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Rakesh Kumar Behera</dc:creator>
  <cp:lastModifiedBy>Rakesh Kumar Behera</cp:lastModifiedBy>
  <cp:revision>11</cp:revision>
  <dcterms:created xsi:type="dcterms:W3CDTF">2025-06-09T06:05:19Z</dcterms:created>
  <dcterms:modified xsi:type="dcterms:W3CDTF">2025-06-11T07:10:25Z</dcterms:modified>
</cp:coreProperties>
</file>

<file path=docProps/thumbnail.jpeg>
</file>